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9"/>
  </p:notesMasterIdLst>
  <p:sldIdLst>
    <p:sldId id="256" r:id="rId2"/>
    <p:sldId id="257" r:id="rId3"/>
    <p:sldId id="297" r:id="rId4"/>
    <p:sldId id="265" r:id="rId5"/>
    <p:sldId id="258" r:id="rId6"/>
    <p:sldId id="260" r:id="rId7"/>
    <p:sldId id="261" r:id="rId8"/>
    <p:sldId id="262" r:id="rId9"/>
    <p:sldId id="263" r:id="rId10"/>
    <p:sldId id="293" r:id="rId11"/>
    <p:sldId id="266" r:id="rId12"/>
    <p:sldId id="268" r:id="rId13"/>
    <p:sldId id="284" r:id="rId14"/>
    <p:sldId id="283" r:id="rId15"/>
    <p:sldId id="269" r:id="rId16"/>
    <p:sldId id="294" r:id="rId17"/>
    <p:sldId id="292" r:id="rId18"/>
    <p:sldId id="280" r:id="rId19"/>
    <p:sldId id="281" r:id="rId20"/>
    <p:sldId id="295" r:id="rId21"/>
    <p:sldId id="296" r:id="rId22"/>
    <p:sldId id="271" r:id="rId23"/>
    <p:sldId id="277" r:id="rId24"/>
    <p:sldId id="290" r:id="rId25"/>
    <p:sldId id="291" r:id="rId26"/>
    <p:sldId id="275" r:id="rId27"/>
    <p:sldId id="276" r:id="rId28"/>
    <p:sldId id="278" r:id="rId29"/>
    <p:sldId id="279" r:id="rId30"/>
    <p:sldId id="289" r:id="rId31"/>
    <p:sldId id="267" r:id="rId32"/>
    <p:sldId id="298" r:id="rId33"/>
    <p:sldId id="285" r:id="rId34"/>
    <p:sldId id="286" r:id="rId35"/>
    <p:sldId id="287" r:id="rId36"/>
    <p:sldId id="288" r:id="rId37"/>
    <p:sldId id="259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3"/>
    <p:restoredTop sz="94582"/>
  </p:normalViewPr>
  <p:slideViewPr>
    <p:cSldViewPr snapToGrid="0" snapToObjects="1">
      <p:cViewPr varScale="1">
        <p:scale>
          <a:sx n="120" d="100"/>
          <a:sy n="120" d="100"/>
        </p:scale>
        <p:origin x="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Model Verification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Model Improvement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explanation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with the law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Is the model using the right feature to make its decisions?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How to improve its generalization and fairness?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 complaint with our societal values?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6C7B659C-8507-3043-B0C2-08A1A1E8F2B0}">
      <dgm:prSet phldrT="[Text]" custT="1"/>
      <dgm:spPr/>
      <dgm:t>
        <a:bodyPr/>
        <a:lstStyle/>
        <a:p>
          <a:r>
            <a:rPr lang="en-CA" sz="1800" b="1" noProof="0" dirty="0"/>
            <a:t>Are these decisions fair e.g. not biased? </a:t>
          </a:r>
        </a:p>
      </dgm:t>
    </dgm:pt>
    <dgm:pt modelId="{AA45262A-4B53-BC40-BB02-5D2490319A77}" type="parTrans" cxnId="{E3156EAD-A432-7646-AA7E-960B68DD569A}">
      <dgm:prSet/>
      <dgm:spPr/>
    </dgm:pt>
    <dgm:pt modelId="{E33B6A5F-58E6-F24D-A0BB-E9B756C053DC}" type="sibTrans" cxnId="{E3156EAD-A432-7646-AA7E-960B68DD569A}">
      <dgm:prSet/>
      <dgm:spPr/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E3156EAD-A432-7646-AA7E-960B68DD569A}" srcId="{249F71CF-A577-DF41-93D8-1CC4A13192A9}" destId="{6C7B659C-8507-3043-B0C2-08A1A1E8F2B0}" srcOrd="1" destOrd="0" parTransId="{AA45262A-4B53-BC40-BB02-5D2490319A77}" sibTransId="{E33B6A5F-58E6-F24D-A0BB-E9B756C053DC}"/>
    <dgm:cxn modelId="{7974CAAD-A7D6-594F-8009-021B6A5BE884}" type="presOf" srcId="{6C7B659C-8507-3043-B0C2-08A1A1E8F2B0}" destId="{90976B68-8CC2-E04F-B761-EC15341A37EC}" srcOrd="0" destOrd="1" presId="urn:microsoft.com/office/officeart/2005/8/layout/list1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 custT="1"/>
      <dgm:spPr/>
      <dgm:t>
        <a:bodyPr/>
        <a:lstStyle/>
        <a:p>
          <a:r>
            <a:rPr lang="de-DE" sz="2800" dirty="0" err="1"/>
            <a:t>Scope</a:t>
          </a:r>
          <a:r>
            <a:rPr lang="de-DE" sz="2800" dirty="0"/>
            <a:t> </a:t>
          </a:r>
          <a:r>
            <a:rPr lang="de-DE" sz="2800" dirty="0" err="1"/>
            <a:t>of</a:t>
          </a:r>
          <a:r>
            <a:rPr lang="de-DE" sz="2800" dirty="0"/>
            <a:t> </a:t>
          </a:r>
          <a:r>
            <a:rPr lang="de-DE" sz="2800" dirty="0" err="1"/>
            <a:t>the</a:t>
          </a:r>
          <a:r>
            <a:rPr lang="de-DE" sz="2800" dirty="0"/>
            <a:t> </a:t>
          </a:r>
          <a:r>
            <a:rPr lang="de-DE" sz="2800" dirty="0" err="1"/>
            <a:t>explanation</a:t>
          </a:r>
          <a:endParaRPr lang="de-DE" sz="2800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Explanations</a:t>
          </a:r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Explanations</a:t>
          </a:r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en-IE" noProof="0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Approach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GB" noProof="0" dirty="0"/>
            <a:t>Algorithmic</a:t>
          </a:r>
          <a:r>
            <a:rPr lang="en-IE" noProof="0" dirty="0"/>
            <a:t> 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09111"/>
          <a:ext cx="9027296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using the right feature to make its decisions?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these decisions fair e.g. not biased? </a:t>
          </a:r>
        </a:p>
      </dsp:txBody>
      <dsp:txXfrm>
        <a:off x="0" y="209111"/>
        <a:ext cx="9027296" cy="970200"/>
      </dsp:txXfrm>
    </dsp:sp>
    <dsp:sp modelId="{26DD7EC1-274D-844E-AF10-FC61597D66D1}">
      <dsp:nvSpPr>
        <dsp:cNvPr id="0" name=""/>
        <dsp:cNvSpPr/>
      </dsp:nvSpPr>
      <dsp:spPr>
        <a:xfrm>
          <a:off x="451364" y="2471"/>
          <a:ext cx="631910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Verification</a:t>
          </a:r>
        </a:p>
      </dsp:txBody>
      <dsp:txXfrm>
        <a:off x="471539" y="22646"/>
        <a:ext cx="6278757" cy="372930"/>
      </dsp:txXfrm>
    </dsp:sp>
    <dsp:sp modelId="{17D972D9-6CBD-414B-A32F-3D792247CA6C}">
      <dsp:nvSpPr>
        <dsp:cNvPr id="0" name=""/>
        <dsp:cNvSpPr/>
      </dsp:nvSpPr>
      <dsp:spPr>
        <a:xfrm>
          <a:off x="0" y="146155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How to improve its generalization and fairness?</a:t>
          </a:r>
        </a:p>
      </dsp:txBody>
      <dsp:txXfrm>
        <a:off x="0" y="1461551"/>
        <a:ext cx="9027296" cy="672525"/>
      </dsp:txXfrm>
    </dsp:sp>
    <dsp:sp modelId="{307A725C-CBF0-4B47-A2DB-66DD5AE0F8CA}">
      <dsp:nvSpPr>
        <dsp:cNvPr id="0" name=""/>
        <dsp:cNvSpPr/>
      </dsp:nvSpPr>
      <dsp:spPr>
        <a:xfrm>
          <a:off x="451364" y="1254911"/>
          <a:ext cx="6319107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Improvement</a:t>
          </a:r>
        </a:p>
      </dsp:txBody>
      <dsp:txXfrm>
        <a:off x="471539" y="1275086"/>
        <a:ext cx="6278757" cy="372930"/>
      </dsp:txXfrm>
    </dsp:sp>
    <dsp:sp modelId="{57DC0D4B-1172-C040-9C5C-D8FA44A3D986}">
      <dsp:nvSpPr>
        <dsp:cNvPr id="0" name=""/>
        <dsp:cNvSpPr/>
      </dsp:nvSpPr>
      <dsp:spPr>
        <a:xfrm>
          <a:off x="0" y="2416316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416316"/>
        <a:ext cx="9027296" cy="672525"/>
      </dsp:txXfrm>
    </dsp:sp>
    <dsp:sp modelId="{748B3630-4D77-2D40-A0CA-B42E9CF239FE}">
      <dsp:nvSpPr>
        <dsp:cNvPr id="0" name=""/>
        <dsp:cNvSpPr/>
      </dsp:nvSpPr>
      <dsp:spPr>
        <a:xfrm>
          <a:off x="451364" y="2209676"/>
          <a:ext cx="6319107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explanation </a:t>
          </a:r>
        </a:p>
      </dsp:txBody>
      <dsp:txXfrm>
        <a:off x="471539" y="2229851"/>
        <a:ext cx="6278757" cy="372930"/>
      </dsp:txXfrm>
    </dsp:sp>
    <dsp:sp modelId="{B29A46AA-7E83-B24E-837F-7473080FBB61}">
      <dsp:nvSpPr>
        <dsp:cNvPr id="0" name=""/>
        <dsp:cNvSpPr/>
      </dsp:nvSpPr>
      <dsp:spPr>
        <a:xfrm>
          <a:off x="0" y="337108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complaint with our societal values? </a:t>
          </a:r>
        </a:p>
      </dsp:txBody>
      <dsp:txXfrm>
        <a:off x="0" y="3371081"/>
        <a:ext cx="9027296" cy="672525"/>
      </dsp:txXfrm>
    </dsp:sp>
    <dsp:sp modelId="{A5A62AE5-DD48-FB4D-8551-A9A860CA350F}">
      <dsp:nvSpPr>
        <dsp:cNvPr id="0" name=""/>
        <dsp:cNvSpPr/>
      </dsp:nvSpPr>
      <dsp:spPr>
        <a:xfrm>
          <a:off x="451364" y="3164441"/>
          <a:ext cx="6319107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with the law</a:t>
          </a:r>
        </a:p>
      </dsp:txBody>
      <dsp:txXfrm>
        <a:off x="471539" y="3184616"/>
        <a:ext cx="6278757" cy="372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de-DE" sz="28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Insight </a:t>
          </a:r>
          <a:r>
            <a:rPr lang="de-DE" sz="2800" kern="1200" dirty="0" err="1"/>
            <a:t>into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model</a:t>
          </a:r>
          <a:endParaRPr lang="de-DE" sz="28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Global Explanations</a:t>
          </a:r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Local Explanations</a:t>
          </a:r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en-IE" sz="2800" kern="1200" noProof="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Approach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noProof="0" dirty="0"/>
            <a:t>Algorithmic</a:t>
          </a:r>
          <a:r>
            <a:rPr lang="en-IE" sz="2100" kern="1200" noProof="0" dirty="0"/>
            <a:t> 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Post-hoc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73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53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24.06.22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24.06.22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24.06.22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24.06.22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24.06.22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24.06.22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24.06.22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Layout" Target="../diagrams/layout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15.xml"/><Relationship Id="rId15" Type="http://schemas.openxmlformats.org/officeDocument/2006/relationships/diagramColors" Target="../diagrams/colors16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3.svg"/><Relationship Id="rId1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svg"/><Relationship Id="rId9" Type="http://schemas.openxmlformats.org/officeDocument/2006/relationships/image" Target="../media/image22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69F-7DB4-E37D-06A2-14BDE1D2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en-AU" dirty="0"/>
              <a:t>General Idea of different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7F95-3A74-99B0-3EC5-3FFC99CB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10</a:t>
            </a:fld>
            <a:endParaRPr lang="en-US"/>
          </a:p>
        </p:txBody>
      </p:sp>
      <p:pic>
        <p:nvPicPr>
          <p:cNvPr id="38" name="Graphic 37" descr="Bar graph with upward trend with solid fill">
            <a:extLst>
              <a:ext uri="{FF2B5EF4-FFF2-40B4-BE49-F238E27FC236}">
                <a16:creationId xmlns:a16="http://schemas.microsoft.com/office/drawing/2014/main" id="{5E52798D-45F9-7042-E34E-B040E62A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133" y="4312542"/>
            <a:ext cx="914400" cy="914400"/>
          </a:xfrm>
          <a:prstGeom prst="rect">
            <a:avLst/>
          </a:prstGeom>
        </p:spPr>
      </p:pic>
      <p:pic>
        <p:nvPicPr>
          <p:cNvPr id="40" name="Graphic 39" descr="Bar chart outline">
            <a:extLst>
              <a:ext uri="{FF2B5EF4-FFF2-40B4-BE49-F238E27FC236}">
                <a16:creationId xmlns:a16="http://schemas.microsoft.com/office/drawing/2014/main" id="{BA8B5568-A37D-D712-7132-8F4DCAE87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156" y="3279547"/>
            <a:ext cx="914400" cy="91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2945C-FAA1-19B7-F7B7-5EE2DD2933EC}"/>
              </a:ext>
            </a:extLst>
          </p:cNvPr>
          <p:cNvGrpSpPr/>
          <p:nvPr/>
        </p:nvGrpSpPr>
        <p:grpSpPr>
          <a:xfrm>
            <a:off x="427220" y="2392471"/>
            <a:ext cx="5723936" cy="3617283"/>
            <a:chOff x="427220" y="2392471"/>
            <a:chExt cx="5723936" cy="3617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BD8A3D-3696-3E7C-2421-A824FD52507D}"/>
                </a:ext>
              </a:extLst>
            </p:cNvPr>
            <p:cNvSpPr/>
            <p:nvPr/>
          </p:nvSpPr>
          <p:spPr>
            <a:xfrm>
              <a:off x="427220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6EE94-F88C-37EC-A597-1D6A3DA3C026}"/>
                </a:ext>
              </a:extLst>
            </p:cNvPr>
            <p:cNvSpPr/>
            <p:nvPr/>
          </p:nvSpPr>
          <p:spPr>
            <a:xfrm>
              <a:off x="2404951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Datasets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D64A7B-7DBE-54AF-021B-C58F16CFBA6E}"/>
                </a:ext>
              </a:extLst>
            </p:cNvPr>
            <p:cNvSpPr/>
            <p:nvPr/>
          </p:nvSpPr>
          <p:spPr>
            <a:xfrm>
              <a:off x="2245463" y="3305247"/>
              <a:ext cx="1488557" cy="1488557"/>
            </a:xfrm>
            <a:prstGeom prst="ellipse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Process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CFD306-48B6-B4BC-901D-8D6830220052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 flipV="1">
              <a:off x="1596801" y="4049526"/>
              <a:ext cx="648662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595F4-69A0-89B3-0D69-1EB880B02014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>
              <a:off x="3734020" y="4049526"/>
              <a:ext cx="659218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CD0323-6D8A-1E00-1D79-CBD6086096DF}"/>
                </a:ext>
              </a:extLst>
            </p:cNvPr>
            <p:cNvSpPr/>
            <p:nvPr/>
          </p:nvSpPr>
          <p:spPr>
            <a:xfrm>
              <a:off x="4393238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Explainer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87550E-36BD-320C-9918-61498FC2D530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2989742" y="4793804"/>
              <a:ext cx="0" cy="52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B140D9-4D3D-E6CB-9F59-B1CA547A8901}"/>
                </a:ext>
              </a:extLst>
            </p:cNvPr>
            <p:cNvSpPr/>
            <p:nvPr/>
          </p:nvSpPr>
          <p:spPr>
            <a:xfrm>
              <a:off x="4393238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Sample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D90498-1407-E590-FF47-FA6218628BDA}"/>
                </a:ext>
              </a:extLst>
            </p:cNvPr>
            <p:cNvCxnSpPr>
              <a:stCxn id="6" idx="3"/>
              <a:endCxn id="25" idx="1"/>
            </p:cNvCxnSpPr>
            <p:nvPr/>
          </p:nvCxnSpPr>
          <p:spPr>
            <a:xfrm>
              <a:off x="3574532" y="5664196"/>
              <a:ext cx="8187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C786FC-3E7F-B2FE-AFB6-DA2F55A5A960}"/>
                </a:ext>
              </a:extLst>
            </p:cNvPr>
            <p:cNvCxnSpPr>
              <a:stCxn id="25" idx="0"/>
              <a:endCxn id="13" idx="2"/>
            </p:cNvCxnSpPr>
            <p:nvPr/>
          </p:nvCxnSpPr>
          <p:spPr>
            <a:xfrm flipV="1">
              <a:off x="4978029" y="4397395"/>
              <a:ext cx="0" cy="921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C7CDC8-8CB5-8E4B-493C-58C30818CE7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5562819" y="4051837"/>
              <a:ext cx="588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feld 2">
              <a:extLst>
                <a:ext uri="{FF2B5EF4-FFF2-40B4-BE49-F238E27FC236}">
                  <a16:creationId xmlns:a16="http://schemas.microsoft.com/office/drawing/2014/main" id="{1E3C0D30-AFEE-476A-594E-46A886B21DEE}"/>
                </a:ext>
              </a:extLst>
            </p:cNvPr>
            <p:cNvSpPr txBox="1"/>
            <p:nvPr/>
          </p:nvSpPr>
          <p:spPr>
            <a:xfrm>
              <a:off x="2600728" y="2392471"/>
              <a:ext cx="1462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Post-hoc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291EC2-28C9-C3D4-F75C-CC24DE03F8E8}"/>
              </a:ext>
            </a:extLst>
          </p:cNvPr>
          <p:cNvGrpSpPr/>
          <p:nvPr/>
        </p:nvGrpSpPr>
        <p:grpSpPr>
          <a:xfrm>
            <a:off x="7476997" y="2545060"/>
            <a:ext cx="4591985" cy="3282644"/>
            <a:chOff x="7468818" y="2595795"/>
            <a:chExt cx="4591985" cy="3282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/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GB" dirty="0"/>
                </a:p>
                <a:p>
                  <a:pPr algn="ctr">
                    <a:lnSpc>
                      <a:spcPct val="150000"/>
                    </a:lnSpc>
                  </a:pPr>
                  <a:endParaRPr lang="en-DE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0E9ED5A-7A0C-0F8A-096E-549B8892CF2A}"/>
                </a:ext>
              </a:extLst>
            </p:cNvPr>
            <p:cNvCxnSpPr>
              <a:cxnSpLocks/>
              <a:stCxn id="48" idx="0"/>
              <a:endCxn id="44" idx="2"/>
            </p:cNvCxnSpPr>
            <p:nvPr/>
          </p:nvCxnSpPr>
          <p:spPr>
            <a:xfrm flipV="1">
              <a:off x="9839720" y="4710854"/>
              <a:ext cx="1" cy="65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D10AE-C265-8B48-C2C3-A9E6F8A50988}"/>
                </a:ext>
              </a:extLst>
            </p:cNvPr>
            <p:cNvSpPr/>
            <p:nvPr/>
          </p:nvSpPr>
          <p:spPr>
            <a:xfrm>
              <a:off x="9225367" y="5369373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Variables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57B141-88C6-D5FC-35D8-82726242BE18}"/>
                </a:ext>
              </a:extLst>
            </p:cNvPr>
            <p:cNvSpPr/>
            <p:nvPr/>
          </p:nvSpPr>
          <p:spPr>
            <a:xfrm>
              <a:off x="746881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Contraints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E10AB1-4DB6-F2F2-8E25-81BC08262388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>
              <a:off x="8697523" y="4304058"/>
              <a:ext cx="40650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FA1888-3855-651A-2498-3FF3DB7D4495}"/>
                </a:ext>
              </a:extLst>
            </p:cNvPr>
            <p:cNvSpPr/>
            <p:nvPr/>
          </p:nvSpPr>
          <p:spPr>
            <a:xfrm>
              <a:off x="1083209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0CB299-1FFE-4E47-1C50-AB68E6AD0A4E}"/>
                </a:ext>
              </a:extLst>
            </p:cNvPr>
            <p:cNvCxnSpPr>
              <a:cxnSpLocks/>
              <a:stCxn id="44" idx="3"/>
              <a:endCxn id="56" idx="1"/>
            </p:cNvCxnSpPr>
            <p:nvPr/>
          </p:nvCxnSpPr>
          <p:spPr>
            <a:xfrm flipV="1">
              <a:off x="10575411" y="4304058"/>
              <a:ext cx="25668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feld 2">
              <a:extLst>
                <a:ext uri="{FF2B5EF4-FFF2-40B4-BE49-F238E27FC236}">
                  <a16:creationId xmlns:a16="http://schemas.microsoft.com/office/drawing/2014/main" id="{CAA9DF79-13D2-A01E-2D48-79826A80527B}"/>
                </a:ext>
              </a:extLst>
            </p:cNvPr>
            <p:cNvSpPr txBox="1"/>
            <p:nvPr/>
          </p:nvSpPr>
          <p:spPr>
            <a:xfrm>
              <a:off x="8830055" y="2595795"/>
              <a:ext cx="1913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Algorithmic</a:t>
              </a:r>
              <a:endParaRPr lang="de-DE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9E59DFC-859C-2843-A101-95045C986C54}"/>
              </a:ext>
            </a:extLst>
          </p:cNvPr>
          <p:cNvCxnSpPr>
            <a:cxnSpLocks/>
          </p:cNvCxnSpPr>
          <p:nvPr/>
        </p:nvCxnSpPr>
        <p:spPr>
          <a:xfrm>
            <a:off x="7271276" y="2392471"/>
            <a:ext cx="0" cy="4373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11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800" b="1" dirty="0">
              <a:solidFill>
                <a:schemeClr val="bg1"/>
              </a:solidFill>
            </a:endParaRPr>
          </a:p>
          <a:p>
            <a:r>
              <a:rPr lang="de-DE" sz="4800" b="1" dirty="0">
                <a:solidFill>
                  <a:schemeClr val="bg1"/>
                </a:solidFill>
              </a:rPr>
              <a:t>XAI Methods</a:t>
            </a: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534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Dataset 2 – Cats vs Dogs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14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72246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00929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7DFA-1D79-F814-07F2-69379D11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8603-2204-8CA7-45EC-4604F9E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/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9">
            <a:extLst>
              <a:ext uri="{FF2B5EF4-FFF2-40B4-BE49-F238E27FC236}">
                <a16:creationId xmlns:a16="http://schemas.microsoft.com/office/drawing/2014/main" id="{DA39E621-BF4E-C1CA-4810-60E15079E0DF}"/>
              </a:ext>
            </a:extLst>
          </p:cNvPr>
          <p:cNvGrpSpPr/>
          <p:nvPr/>
        </p:nvGrpSpPr>
        <p:grpSpPr>
          <a:xfrm>
            <a:off x="3035957" y="2716687"/>
            <a:ext cx="2600775" cy="1541753"/>
            <a:chOff x="1832923" y="1626973"/>
            <a:chExt cx="5885917" cy="3126259"/>
          </a:xfrm>
          <a:blipFill>
            <a:blip r:embed="rId3"/>
            <a:tile tx="0" ty="0" sx="100000" sy="100000" flip="none" algn="tl"/>
          </a:blip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F1986-016B-2F6A-8123-F8F2A6C5E0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3D221-A313-1B4D-1A2B-14E9464B2350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12ECC-2238-62E4-E556-D3674999BF34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3EE322-421E-84E8-420E-5F41FACEACC3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656F3E-0D05-5BF2-4890-BE5F576528C3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D6E17A-3826-7D03-9D99-5E107AB8E2EE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858216-1B08-B8B4-66ED-98F1CE035AE3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28DEE-9046-5F57-AE55-C0414C0C03E3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C4C60B-CD96-6FF6-01FD-263FFE59036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820DEF-2E72-1B3C-0F25-1E226406D554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4B9ED7-1711-A7FC-2006-CF621461AA03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1BBE9E-8907-BB08-2A46-99E5E98E5F60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A3E13E-BB7C-9CF9-B040-74C05F5C346D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rade Verbindung mit Pfeil 36">
              <a:extLst>
                <a:ext uri="{FF2B5EF4-FFF2-40B4-BE49-F238E27FC236}">
                  <a16:creationId xmlns:a16="http://schemas.microsoft.com/office/drawing/2014/main" id="{01F5B0AE-5D5B-4343-D6B4-330DC2A1B7DE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37">
              <a:extLst>
                <a:ext uri="{FF2B5EF4-FFF2-40B4-BE49-F238E27FC236}">
                  <a16:creationId xmlns:a16="http://schemas.microsoft.com/office/drawing/2014/main" id="{2464C794-27FB-F34C-A7EE-D9FD30D6D2E3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mit Pfeil 38">
              <a:extLst>
                <a:ext uri="{FF2B5EF4-FFF2-40B4-BE49-F238E27FC236}">
                  <a16:creationId xmlns:a16="http://schemas.microsoft.com/office/drawing/2014/main" id="{B380D1A5-504D-991D-79F5-E510D42B8CA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39">
              <a:extLst>
                <a:ext uri="{FF2B5EF4-FFF2-40B4-BE49-F238E27FC236}">
                  <a16:creationId xmlns:a16="http://schemas.microsoft.com/office/drawing/2014/main" id="{5A195D08-94CE-6AE0-7EF6-2B2A90320ED3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40">
              <a:extLst>
                <a:ext uri="{FF2B5EF4-FFF2-40B4-BE49-F238E27FC236}">
                  <a16:creationId xmlns:a16="http://schemas.microsoft.com/office/drawing/2014/main" id="{743FAC2B-E043-4965-CBCA-E9762AE212FE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41">
              <a:extLst>
                <a:ext uri="{FF2B5EF4-FFF2-40B4-BE49-F238E27FC236}">
                  <a16:creationId xmlns:a16="http://schemas.microsoft.com/office/drawing/2014/main" id="{66C4EB29-9118-6B56-5934-99D7CB0D67B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42">
              <a:extLst>
                <a:ext uri="{FF2B5EF4-FFF2-40B4-BE49-F238E27FC236}">
                  <a16:creationId xmlns:a16="http://schemas.microsoft.com/office/drawing/2014/main" id="{E4FA55EE-84D6-D0CD-6149-54522635CE20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43">
              <a:extLst>
                <a:ext uri="{FF2B5EF4-FFF2-40B4-BE49-F238E27FC236}">
                  <a16:creationId xmlns:a16="http://schemas.microsoft.com/office/drawing/2014/main" id="{A517B064-AFD4-35F4-AD00-44B56DA05FE1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44">
              <a:extLst>
                <a:ext uri="{FF2B5EF4-FFF2-40B4-BE49-F238E27FC236}">
                  <a16:creationId xmlns:a16="http://schemas.microsoft.com/office/drawing/2014/main" id="{37C1422D-1ABE-83E2-DCEA-26A90E9E7349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mit Pfeil 45">
              <a:extLst>
                <a:ext uri="{FF2B5EF4-FFF2-40B4-BE49-F238E27FC236}">
                  <a16:creationId xmlns:a16="http://schemas.microsoft.com/office/drawing/2014/main" id="{3F30CF76-1310-3DF1-1AF4-8DA9D2EC1C94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46">
              <a:extLst>
                <a:ext uri="{FF2B5EF4-FFF2-40B4-BE49-F238E27FC236}">
                  <a16:creationId xmlns:a16="http://schemas.microsoft.com/office/drawing/2014/main" id="{C96E104B-4F43-1DCF-9FDF-49B5318EDA95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47">
              <a:extLst>
                <a:ext uri="{FF2B5EF4-FFF2-40B4-BE49-F238E27FC236}">
                  <a16:creationId xmlns:a16="http://schemas.microsoft.com/office/drawing/2014/main" id="{35641BFF-83F3-35AB-BCA4-8940DBC3EF4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mit Pfeil 48">
              <a:extLst>
                <a:ext uri="{FF2B5EF4-FFF2-40B4-BE49-F238E27FC236}">
                  <a16:creationId xmlns:a16="http://schemas.microsoft.com/office/drawing/2014/main" id="{23D3F413-C8E8-9EF3-3309-551593F2E03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49">
              <a:extLst>
                <a:ext uri="{FF2B5EF4-FFF2-40B4-BE49-F238E27FC236}">
                  <a16:creationId xmlns:a16="http://schemas.microsoft.com/office/drawing/2014/main" id="{2EFEB0E1-31D6-CDB9-8305-B59D9E58741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mit Pfeil 50">
              <a:extLst>
                <a:ext uri="{FF2B5EF4-FFF2-40B4-BE49-F238E27FC236}">
                  <a16:creationId xmlns:a16="http://schemas.microsoft.com/office/drawing/2014/main" id="{CE83351B-4BEF-D40C-4515-507C3820A727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 Verbindung mit Pfeil 51">
              <a:extLst>
                <a:ext uri="{FF2B5EF4-FFF2-40B4-BE49-F238E27FC236}">
                  <a16:creationId xmlns:a16="http://schemas.microsoft.com/office/drawing/2014/main" id="{C4B3FD5B-FA54-7149-F86C-509777644EF5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 Verbindung mit Pfeil 52">
              <a:extLst>
                <a:ext uri="{FF2B5EF4-FFF2-40B4-BE49-F238E27FC236}">
                  <a16:creationId xmlns:a16="http://schemas.microsoft.com/office/drawing/2014/main" id="{AEF63732-7E87-607D-6816-6E2CBB42FD15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53">
              <a:extLst>
                <a:ext uri="{FF2B5EF4-FFF2-40B4-BE49-F238E27FC236}">
                  <a16:creationId xmlns:a16="http://schemas.microsoft.com/office/drawing/2014/main" id="{80119357-2FD7-769D-A691-6A629FDA707C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54">
              <a:extLst>
                <a:ext uri="{FF2B5EF4-FFF2-40B4-BE49-F238E27FC236}">
                  <a16:creationId xmlns:a16="http://schemas.microsoft.com/office/drawing/2014/main" id="{7ED0A2E5-E2ED-665D-8A78-9626237D07B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55">
              <a:extLst>
                <a:ext uri="{FF2B5EF4-FFF2-40B4-BE49-F238E27FC236}">
                  <a16:creationId xmlns:a16="http://schemas.microsoft.com/office/drawing/2014/main" id="{11B064C1-CA6B-66BE-5586-A878A436D45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56">
              <a:extLst>
                <a:ext uri="{FF2B5EF4-FFF2-40B4-BE49-F238E27FC236}">
                  <a16:creationId xmlns:a16="http://schemas.microsoft.com/office/drawing/2014/main" id="{AFF0A454-1347-176B-78B2-E64FF31468B0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57">
              <a:extLst>
                <a:ext uri="{FF2B5EF4-FFF2-40B4-BE49-F238E27FC236}">
                  <a16:creationId xmlns:a16="http://schemas.microsoft.com/office/drawing/2014/main" id="{85941222-F541-FD80-EF98-93E1CED8AEEC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58">
              <a:extLst>
                <a:ext uri="{FF2B5EF4-FFF2-40B4-BE49-F238E27FC236}">
                  <a16:creationId xmlns:a16="http://schemas.microsoft.com/office/drawing/2014/main" id="{483A13C8-C007-1647-C446-64ADCC39709B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59">
              <a:extLst>
                <a:ext uri="{FF2B5EF4-FFF2-40B4-BE49-F238E27FC236}">
                  <a16:creationId xmlns:a16="http://schemas.microsoft.com/office/drawing/2014/main" id="{72D75E3B-BC73-7FA2-41AB-837A583A4F1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60">
              <a:extLst>
                <a:ext uri="{FF2B5EF4-FFF2-40B4-BE49-F238E27FC236}">
                  <a16:creationId xmlns:a16="http://schemas.microsoft.com/office/drawing/2014/main" id="{DA3B072E-41A9-710B-8F7D-AA3DE14BC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61">
              <a:extLst>
                <a:ext uri="{FF2B5EF4-FFF2-40B4-BE49-F238E27FC236}">
                  <a16:creationId xmlns:a16="http://schemas.microsoft.com/office/drawing/2014/main" id="{FE3A9C2F-B806-0248-5FA3-09D6E48C9924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62">
              <a:extLst>
                <a:ext uri="{FF2B5EF4-FFF2-40B4-BE49-F238E27FC236}">
                  <a16:creationId xmlns:a16="http://schemas.microsoft.com/office/drawing/2014/main" id="{01ED4204-573F-9B8D-8A1D-2B877CAA6F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63">
              <a:extLst>
                <a:ext uri="{FF2B5EF4-FFF2-40B4-BE49-F238E27FC236}">
                  <a16:creationId xmlns:a16="http://schemas.microsoft.com/office/drawing/2014/main" id="{B6065618-22DF-5A6D-6A8F-92A6980F0BD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64">
              <a:extLst>
                <a:ext uri="{FF2B5EF4-FFF2-40B4-BE49-F238E27FC236}">
                  <a16:creationId xmlns:a16="http://schemas.microsoft.com/office/drawing/2014/main" id="{607CEB7F-1D6E-7C0B-AB8A-B1019001A61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65">
              <a:extLst>
                <a:ext uri="{FF2B5EF4-FFF2-40B4-BE49-F238E27FC236}">
                  <a16:creationId xmlns:a16="http://schemas.microsoft.com/office/drawing/2014/main" id="{3AAB5094-2E3B-1EA3-35EC-2838872570C1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66">
              <a:extLst>
                <a:ext uri="{FF2B5EF4-FFF2-40B4-BE49-F238E27FC236}">
                  <a16:creationId xmlns:a16="http://schemas.microsoft.com/office/drawing/2014/main" id="{C7E8DE43-225A-A1FB-8C53-DFFC18469E6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67">
              <a:extLst>
                <a:ext uri="{FF2B5EF4-FFF2-40B4-BE49-F238E27FC236}">
                  <a16:creationId xmlns:a16="http://schemas.microsoft.com/office/drawing/2014/main" id="{145E6DAC-4AD6-3F1C-34E4-4B70B645F1D5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68">
              <a:extLst>
                <a:ext uri="{FF2B5EF4-FFF2-40B4-BE49-F238E27FC236}">
                  <a16:creationId xmlns:a16="http://schemas.microsoft.com/office/drawing/2014/main" id="{1FDAF7DC-D0AF-4C33-A9C5-93A5BFB01AAC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69">
              <a:extLst>
                <a:ext uri="{FF2B5EF4-FFF2-40B4-BE49-F238E27FC236}">
                  <a16:creationId xmlns:a16="http://schemas.microsoft.com/office/drawing/2014/main" id="{11FC7F44-B8C2-641F-FDD4-AF9E4461795C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70">
              <a:extLst>
                <a:ext uri="{FF2B5EF4-FFF2-40B4-BE49-F238E27FC236}">
                  <a16:creationId xmlns:a16="http://schemas.microsoft.com/office/drawing/2014/main" id="{13800202-ABEC-2DD4-E417-1FD606DF242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71">
              <a:extLst>
                <a:ext uri="{FF2B5EF4-FFF2-40B4-BE49-F238E27FC236}">
                  <a16:creationId xmlns:a16="http://schemas.microsoft.com/office/drawing/2014/main" id="{B9A9D9CF-A71D-C59A-0F21-0CF59D9BE8AE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72">
              <a:extLst>
                <a:ext uri="{FF2B5EF4-FFF2-40B4-BE49-F238E27FC236}">
                  <a16:creationId xmlns:a16="http://schemas.microsoft.com/office/drawing/2014/main" id="{2B093E66-2E61-4412-F78D-7D1124C1C10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E156D2-9CFB-E9FA-C3C7-BE838944BA6B}"/>
              </a:ext>
            </a:extLst>
          </p:cNvPr>
          <p:cNvCxnSpPr>
            <a:cxnSpLocks/>
            <a:stCxn id="17" idx="4"/>
            <a:endCxn id="76" idx="0"/>
          </p:cNvCxnSpPr>
          <p:nvPr/>
        </p:nvCxnSpPr>
        <p:spPr>
          <a:xfrm flipH="1">
            <a:off x="2842010" y="4258440"/>
            <a:ext cx="1495245" cy="40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EB3293-B538-0DCF-6649-8BC195DFFCE1}"/>
              </a:ext>
            </a:extLst>
          </p:cNvPr>
          <p:cNvSpPr txBox="1"/>
          <p:nvPr/>
        </p:nvSpPr>
        <p:spPr>
          <a:xfrm>
            <a:off x="5679531" y="320125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</a:t>
            </a:r>
            <a:r>
              <a:rPr lang="en-DE" sz="2400"/>
              <a:t>at </a:t>
            </a:r>
            <a:r>
              <a:rPr lang="en-DE" sz="2400" dirty="0"/>
              <a:t>or dog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3D90DC-2F26-C8A5-BDB7-570AF8A62C26}"/>
              </a:ext>
            </a:extLst>
          </p:cNvPr>
          <p:cNvSpPr/>
          <p:nvPr/>
        </p:nvSpPr>
        <p:spPr>
          <a:xfrm>
            <a:off x="3954203" y="4964890"/>
            <a:ext cx="134815" cy="134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/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/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blipFill>
                <a:blip r:embed="rId5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/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blipFill>
                <a:blip r:embed="rId6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4CD918B-8D8C-6F62-8D03-D91EE7AA5C1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572003" y="3965933"/>
            <a:ext cx="369784" cy="68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/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blipFill>
                <a:blip r:embed="rId7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E660ACCC-4A27-20CE-CE0F-0D3D164050D0}"/>
              </a:ext>
            </a:extLst>
          </p:cNvPr>
          <p:cNvSpPr txBox="1"/>
          <p:nvPr/>
        </p:nvSpPr>
        <p:spPr>
          <a:xfrm>
            <a:off x="6511006" y="5538705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</a:t>
            </a:r>
            <a:r>
              <a:rPr lang="en-DE" sz="2000" dirty="0"/>
              <a:t>ctivation 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8512CE-2D05-DE6D-6F48-CC9B3282BD26}"/>
              </a:ext>
            </a:extLst>
          </p:cNvPr>
          <p:cNvSpPr txBox="1"/>
          <p:nvPr/>
        </p:nvSpPr>
        <p:spPr>
          <a:xfrm>
            <a:off x="4369484" y="5538705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Weights</a:t>
            </a:r>
            <a:endParaRPr lang="en-DE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866B73-2194-0293-02BA-CD04EC2D2777}"/>
              </a:ext>
            </a:extLst>
          </p:cNvPr>
          <p:cNvSpPr txBox="1"/>
          <p:nvPr/>
        </p:nvSpPr>
        <p:spPr>
          <a:xfrm>
            <a:off x="1813230" y="553870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Representations</a:t>
            </a:r>
            <a:endParaRPr lang="en-DE" sz="2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AAF992-EBC7-0222-FDE5-75D483975609}"/>
              </a:ext>
            </a:extLst>
          </p:cNvPr>
          <p:cNvSpPr/>
          <p:nvPr/>
        </p:nvSpPr>
        <p:spPr>
          <a:xfrm>
            <a:off x="9425163" y="1919597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L</a:t>
            </a:r>
            <a:r>
              <a:rPr lang="en-DE" b="1"/>
              <a:t>ayer </a:t>
            </a:r>
            <a:r>
              <a:rPr lang="en-DE" b="1" dirty="0"/>
              <a:t>to recod the weights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066E98D-721E-9986-74C5-E508C17D92ED}"/>
              </a:ext>
            </a:extLst>
          </p:cNvPr>
          <p:cNvSpPr/>
          <p:nvPr/>
        </p:nvSpPr>
        <p:spPr>
          <a:xfrm>
            <a:off x="9400786" y="3315610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Gradients of the loss as weights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FA7012-18DB-DA68-079C-48B03C637308}"/>
              </a:ext>
            </a:extLst>
          </p:cNvPr>
          <p:cNvSpPr/>
          <p:nvPr/>
        </p:nvSpPr>
        <p:spPr>
          <a:xfrm>
            <a:off x="9400786" y="4723664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Combine both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D7F55C-322D-496A-813D-CA6A0E6AE8A8}"/>
              </a:ext>
            </a:extLst>
          </p:cNvPr>
          <p:cNvSpPr txBox="1"/>
          <p:nvPr/>
        </p:nvSpPr>
        <p:spPr>
          <a:xfrm>
            <a:off x="9290666" y="263806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Class A</a:t>
            </a:r>
            <a:r>
              <a:rPr lang="en-DE" sz="1600" dirty="0"/>
              <a:t>ctivation Map(CAM)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3F579F-579A-985F-4C41-AE04349766B5}"/>
              </a:ext>
            </a:extLst>
          </p:cNvPr>
          <p:cNvSpPr txBox="1"/>
          <p:nvPr/>
        </p:nvSpPr>
        <p:spPr>
          <a:xfrm>
            <a:off x="10012634" y="5438311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Grad-CAM</a:t>
            </a:r>
            <a:endParaRPr lang="en-DE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1A9916-078A-AEAB-304B-1952E0EFE34D}"/>
              </a:ext>
            </a:extLst>
          </p:cNvPr>
          <p:cNvSpPr txBox="1"/>
          <p:nvPr/>
        </p:nvSpPr>
        <p:spPr>
          <a:xfrm>
            <a:off x="9884015" y="4040010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Saliency Map</a:t>
            </a:r>
            <a:endParaRPr lang="en-DE" sz="16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7379E9CB-E834-E54E-88DD-1D70D6220C17}"/>
              </a:ext>
            </a:extLst>
          </p:cNvPr>
          <p:cNvSpPr txBox="1"/>
          <p:nvPr/>
        </p:nvSpPr>
        <p:spPr>
          <a:xfrm>
            <a:off x="1671330" y="1988892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Concept</a:t>
            </a:r>
            <a:endParaRPr lang="de-DE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70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  <p:bldP spid="72" grpId="0" animBg="1"/>
      <p:bldP spid="73" grpId="0"/>
      <p:bldP spid="76" grpId="0"/>
      <p:bldP spid="77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/>
      <p:bldP spid="91" grpId="0"/>
      <p:bldP spid="9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13377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DB238C3-0B8B-8474-48BB-E2FDD06BD55D}"/>
              </a:ext>
            </a:extLst>
          </p:cNvPr>
          <p:cNvGrpSpPr/>
          <p:nvPr/>
        </p:nvGrpSpPr>
        <p:grpSpPr>
          <a:xfrm>
            <a:off x="1340990" y="2120975"/>
            <a:ext cx="8268981" cy="1931464"/>
            <a:chOff x="2138698" y="2106131"/>
            <a:chExt cx="7234395" cy="21640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2619D7-4456-F4BD-B82A-CA89D330C95D}"/>
                </a:ext>
              </a:extLst>
            </p:cNvPr>
            <p:cNvSpPr/>
            <p:nvPr/>
          </p:nvSpPr>
          <p:spPr>
            <a:xfrm>
              <a:off x="2915713" y="2106542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8D68911-65F4-573C-0374-4C36F57DA862}"/>
                </a:ext>
              </a:extLst>
            </p:cNvPr>
            <p:cNvSpPr/>
            <p:nvPr/>
          </p:nvSpPr>
          <p:spPr>
            <a:xfrm>
              <a:off x="3658320" y="2106131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79B57F-DF05-2D47-7A56-06ADB693EAD0}"/>
                </a:ext>
              </a:extLst>
            </p:cNvPr>
            <p:cNvSpPr/>
            <p:nvPr/>
          </p:nvSpPr>
          <p:spPr>
            <a:xfrm>
              <a:off x="4400927" y="2111899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253B3CB-8FEB-E551-E2B0-CC7E2DB560AE}"/>
                </a:ext>
              </a:extLst>
            </p:cNvPr>
            <p:cNvSpPr/>
            <p:nvPr/>
          </p:nvSpPr>
          <p:spPr>
            <a:xfrm>
              <a:off x="5143534" y="2111488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91B03E-1199-AB7D-CE95-776C26FCCEE9}"/>
                </a:ext>
              </a:extLst>
            </p:cNvPr>
            <p:cNvSpPr/>
            <p:nvPr/>
          </p:nvSpPr>
          <p:spPr>
            <a:xfrm>
              <a:off x="7253410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EEAE61-8AB0-2930-51AE-523B1ECA9289}"/>
                </a:ext>
              </a:extLst>
            </p:cNvPr>
            <p:cNvSpPr/>
            <p:nvPr/>
          </p:nvSpPr>
          <p:spPr>
            <a:xfrm>
              <a:off x="7996017" y="2106131"/>
              <a:ext cx="614855" cy="21582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GAP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7B5453-AEAA-FF79-A103-B4BE2D775AC8}"/>
                </a:ext>
              </a:extLst>
            </p:cNvPr>
            <p:cNvSpPr/>
            <p:nvPr/>
          </p:nvSpPr>
          <p:spPr>
            <a:xfrm>
              <a:off x="875823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DENSE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C9B43C-A976-88C0-3081-01E13C59BA24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 flipV="1">
              <a:off x="5758389" y="3185257"/>
              <a:ext cx="1495021" cy="5357"/>
            </a:xfrm>
            <a:prstGeom prst="line">
              <a:avLst/>
            </a:prstGeom>
            <a:ln w="730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E1CAE-4057-0EB3-AA12-51502458B3CC}"/>
                </a:ext>
              </a:extLst>
            </p:cNvPr>
            <p:cNvSpPr/>
            <p:nvPr/>
          </p:nvSpPr>
          <p:spPr>
            <a:xfrm>
              <a:off x="213869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Input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523183" y="4444074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56323" y="4428308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4008813" y="4406746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4326" y="4876204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66137" y="5516436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71178" y="5479108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628672" y="4753304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y’ </a:t>
            </a:r>
            <a:r>
              <a:rPr lang="en-DE" sz="1600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83263" y="4476513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CONV </a:t>
            </a:r>
            <a:r>
              <a:rPr lang="en-DE" sz="1600"/>
              <a:t>repre</a:t>
            </a:r>
            <a:r>
              <a:rPr lang="de-DE" sz="1600" dirty="0"/>
              <a:t>-</a:t>
            </a:r>
            <a:r>
              <a:rPr lang="en-DE" sz="1600"/>
              <a:t>senta</a:t>
            </a:r>
            <a:r>
              <a:rPr lang="de-DE" sz="1600" dirty="0"/>
              <a:t>-</a:t>
            </a:r>
            <a:r>
              <a:rPr lang="en-DE" sz="1600"/>
              <a:t>tion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75346" y="4482594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0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100836" y="5475289"/>
            <a:ext cx="307428" cy="3204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224893" y="4296144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39498" y="6120954"/>
            <a:ext cx="158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92404" y="2430582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2801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88785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887833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603406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Maps (CAM)</a:t>
            </a:r>
          </a:p>
          <a:p>
            <a:pPr marL="342900" indent="-342900">
              <a:buAutoNum type="arabicPeriod"/>
            </a:pPr>
            <a:r>
              <a:rPr lang="de-DE" dirty="0" err="1"/>
              <a:t>Saliency</a:t>
            </a:r>
            <a:r>
              <a:rPr lang="de-DE" dirty="0"/>
              <a:t> Maps 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Gradient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weighted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-CAM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Global Surrogate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Information Bottleneck Theory</a:t>
            </a:r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50B126D-F685-D243-9BE2-F1D83142F51E}"/>
              </a:ext>
            </a:extLst>
          </p:cNvPr>
          <p:cNvCxnSpPr>
            <a:stCxn id="89" idx="0"/>
          </p:cNvCxnSpPr>
          <p:nvPr/>
        </p:nvCxnSpPr>
        <p:spPr>
          <a:xfrm>
            <a:off x="1609629" y="2505569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7C544A15-D6A5-2F4A-AB5D-68DB3383A046}"/>
              </a:ext>
            </a:extLst>
          </p:cNvPr>
          <p:cNvSpPr txBox="1"/>
          <p:nvPr/>
        </p:nvSpPr>
        <p:spPr>
          <a:xfrm>
            <a:off x="940695" y="50783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B314B69-4574-2648-B0AB-1DE129F61EAC}"/>
              </a:ext>
            </a:extLst>
          </p:cNvPr>
          <p:cNvCxnSpPr>
            <a:cxnSpLocks/>
            <a:endCxn id="89" idx="0"/>
          </p:cNvCxnSpPr>
          <p:nvPr/>
        </p:nvCxnSpPr>
        <p:spPr>
          <a:xfrm flipH="1" flipV="1">
            <a:off x="1609629" y="2505569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0A4D6E62-6426-D642-A6FA-C603EBBE8EC1}"/>
              </a:ext>
            </a:extLst>
          </p:cNvPr>
          <p:cNvSpPr txBox="1"/>
          <p:nvPr/>
        </p:nvSpPr>
        <p:spPr>
          <a:xfrm>
            <a:off x="680997" y="39087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775B7D4F-078C-B349-9744-0F57015A845D}"/>
              </a:ext>
            </a:extLst>
          </p:cNvPr>
          <p:cNvSpPr txBox="1"/>
          <p:nvPr/>
        </p:nvSpPr>
        <p:spPr>
          <a:xfrm>
            <a:off x="744226" y="2499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5003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Weibliches Profil mit einfarbiger Füllung">
            <a:extLst>
              <a:ext uri="{FF2B5EF4-FFF2-40B4-BE49-F238E27FC236}">
                <a16:creationId xmlns:a16="http://schemas.microsoft.com/office/drawing/2014/main" id="{7A52708D-DA64-2D40-A7B6-54F11A610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366" y="346009"/>
            <a:ext cx="1295446" cy="1295446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0BF9EE06-0F40-224B-A851-7236B9D9CB36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ADBB07-E589-3C46-A2B7-2F5C10E442CB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07AEC045-0A50-E441-96C7-FA57013B5565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E01531A5-5064-0840-9555-E361E5F553C4}"/>
              </a:ext>
            </a:extLst>
          </p:cNvPr>
          <p:cNvSpPr txBox="1"/>
          <p:nvPr/>
        </p:nvSpPr>
        <p:spPr>
          <a:xfrm>
            <a:off x="3228479" y="208943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B22F6BB6-6B97-F140-BD15-AFE6B133507C}"/>
              </a:ext>
            </a:extLst>
          </p:cNvPr>
          <p:cNvSpPr txBox="1"/>
          <p:nvPr/>
        </p:nvSpPr>
        <p:spPr>
          <a:xfrm>
            <a:off x="1582160" y="209321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C55BED5-9990-984C-909C-4EC1FD1F03F9}"/>
              </a:ext>
            </a:extLst>
          </p:cNvPr>
          <p:cNvSpPr txBox="1"/>
          <p:nvPr/>
        </p:nvSpPr>
        <p:spPr>
          <a:xfrm>
            <a:off x="4557033" y="208943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</p:spTree>
    <p:extLst>
      <p:ext uri="{BB962C8B-B14F-4D97-AF65-F5344CB8AC3E}">
        <p14:creationId xmlns:p14="http://schemas.microsoft.com/office/powerpoint/2010/main" val="38408775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4A4E465F-6684-A743-9481-1DC79510E300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32692AB2-5770-7844-9DBE-D929EB66F227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D152948-91CF-5447-A1D1-B8444FED039C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92673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Mann mit einfarbiger Füllung">
            <a:extLst>
              <a:ext uri="{FF2B5EF4-FFF2-40B4-BE49-F238E27FC236}">
                <a16:creationId xmlns:a16="http://schemas.microsoft.com/office/drawing/2014/main" id="{3D0D0D46-B851-2C4B-A347-7DEBBBB5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9533" y="2510047"/>
            <a:ext cx="1401610" cy="1854519"/>
          </a:xfrm>
          <a:prstGeom prst="rect">
            <a:avLst/>
          </a:prstGeom>
        </p:spPr>
      </p:pic>
      <p:pic>
        <p:nvPicPr>
          <p:cNvPr id="137" name="Grafik 136" descr="Mann mit einfarbiger Füllung">
            <a:extLst>
              <a:ext uri="{FF2B5EF4-FFF2-40B4-BE49-F238E27FC236}">
                <a16:creationId xmlns:a16="http://schemas.microsoft.com/office/drawing/2014/main" id="{849A608B-1515-A641-B9F2-770890430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2466909"/>
            <a:ext cx="2202003" cy="1854519"/>
          </a:xfrm>
          <a:prstGeom prst="rect">
            <a:avLst/>
          </a:prstGeom>
        </p:spPr>
      </p:pic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CDBEB86-B595-344C-A46E-3758C9C653D2}"/>
              </a:ext>
            </a:extLst>
          </p:cNvPr>
          <p:cNvCxnSpPr>
            <a:cxnSpLocks/>
          </p:cNvCxnSpPr>
          <p:nvPr/>
        </p:nvCxnSpPr>
        <p:spPr>
          <a:xfrm>
            <a:off x="2471897" y="3405611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F7379D-1E4D-6D4E-AB91-F6E8CF1328EB}"/>
              </a:ext>
            </a:extLst>
          </p:cNvPr>
          <p:cNvCxnSpPr>
            <a:cxnSpLocks/>
          </p:cNvCxnSpPr>
          <p:nvPr/>
        </p:nvCxnSpPr>
        <p:spPr>
          <a:xfrm flipH="1">
            <a:off x="8347371" y="4034204"/>
            <a:ext cx="8649" cy="526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E406513-0802-214A-AF6E-676CAB1E1605}"/>
              </a:ext>
            </a:extLst>
          </p:cNvPr>
          <p:cNvCxnSpPr>
            <a:cxnSpLocks/>
          </p:cNvCxnSpPr>
          <p:nvPr/>
        </p:nvCxnSpPr>
        <p:spPr>
          <a:xfrm>
            <a:off x="2471897" y="5394583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 descr="Mann mit Stock mit einfarbiger Füllung">
            <a:extLst>
              <a:ext uri="{FF2B5EF4-FFF2-40B4-BE49-F238E27FC236}">
                <a16:creationId xmlns:a16="http://schemas.microsoft.com/office/drawing/2014/main" id="{FA2A49AE-9CAF-7944-89C2-389EC07B1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337" y="4623889"/>
            <a:ext cx="1854519" cy="1854519"/>
          </a:xfrm>
          <a:prstGeom prst="rect">
            <a:avLst/>
          </a:prstGeom>
        </p:spPr>
      </p:pic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0E5C1513-0DF5-8349-A6FA-BAB1174A6216}"/>
              </a:ext>
            </a:extLst>
          </p:cNvPr>
          <p:cNvCxnSpPr>
            <a:cxnSpLocks/>
          </p:cNvCxnSpPr>
          <p:nvPr/>
        </p:nvCxnSpPr>
        <p:spPr>
          <a:xfrm>
            <a:off x="8347371" y="4039902"/>
            <a:ext cx="53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Grafik 78" descr="Mann mit einfarbiger Füllung">
            <a:extLst>
              <a:ext uri="{FF2B5EF4-FFF2-40B4-BE49-F238E27FC236}">
                <a16:creationId xmlns:a16="http://schemas.microsoft.com/office/drawing/2014/main" id="{90E02791-943E-B849-ADE4-3E9CA63CC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4511408"/>
            <a:ext cx="2202003" cy="18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3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83055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35801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10858501" cy="1314443"/>
          </a:xfrm>
        </p:spPr>
        <p:txBody>
          <a:bodyPr>
            <a:noAutofit/>
          </a:bodyPr>
          <a:lstStyle/>
          <a:p>
            <a:r>
              <a:rPr lang="de-DE" dirty="0"/>
              <a:t>2.6.1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707298" cy="983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9780904" y="4541215"/>
            <a:ext cx="2172788" cy="1049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/>
              <a:t>ea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en-DE"/>
              <a:t>(</a:t>
            </a:r>
            <a:r>
              <a:rPr lang="en-DE" dirty="0"/>
              <a:t>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0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/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GB" sz="1600" i="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the marginal contribution of member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total number of the members in the group;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number of the subsets;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subset of the group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 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∉ </m:t>
                    </m:r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blipFill>
                <a:blip r:embed="rId11"/>
                <a:stretch>
                  <a:fillRect l="-1091" t="-1389"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659476D3-AC37-8F42-8FFB-C3F9F344A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980654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46337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914400" y="2318321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0742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368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</a:t>
            </a:r>
            <a:r>
              <a:rPr lang="en-US" b="1" dirty="0"/>
              <a:t>H(X) </a:t>
            </a:r>
            <a:r>
              <a:rPr lang="en-US" dirty="0"/>
              <a:t>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</a:t>
            </a:r>
            <a:r>
              <a:rPr lang="en-US" b="1" dirty="0"/>
              <a:t>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</a:t>
            </a:r>
            <a:r>
              <a:rPr lang="en-US" b="1" dirty="0"/>
              <a:t>H(X|Y) </a:t>
            </a:r>
            <a:r>
              <a:rPr lang="en-US" dirty="0"/>
              <a:t>of X given Y</a:t>
            </a:r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46384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95246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2C2-EA66-9FE0-B180-890FF76A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CE1F2-5E23-FE06-5D97-0C0C3DA17E9E}"/>
              </a:ext>
            </a:extLst>
          </p:cNvPr>
          <p:cNvSpPr txBox="1"/>
          <p:nvPr/>
        </p:nvSpPr>
        <p:spPr>
          <a:xfrm>
            <a:off x="180753" y="1915264"/>
            <a:ext cx="896413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6600" dirty="0">
                <a:highlight>
                  <a:srgbClr val="00FF00"/>
                </a:highlight>
              </a:rPr>
              <a:t>GO TO: </a:t>
            </a:r>
            <a:r>
              <a:rPr lang="en-GB" sz="6600" dirty="0" err="1">
                <a:highlight>
                  <a:srgbClr val="00FF00"/>
                </a:highlight>
              </a:rPr>
              <a:t>Slido.com</a:t>
            </a:r>
            <a:endParaRPr lang="en-GB" sz="6600" dirty="0">
              <a:highlight>
                <a:srgbClr val="00FF00"/>
              </a:highlight>
            </a:endParaRPr>
          </a:p>
          <a:p>
            <a:r>
              <a:rPr lang="en-GB" sz="6600" dirty="0">
                <a:highlight>
                  <a:srgbClr val="00FF00"/>
                </a:highlight>
              </a:rPr>
              <a:t># 4109091</a:t>
            </a:r>
            <a:endParaRPr lang="en-DE" sz="66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22421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918960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297713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2C2-EA66-9FE0-B180-890FF76A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CE1F2-5E23-FE06-5D97-0C0C3DA17E9E}"/>
              </a:ext>
            </a:extLst>
          </p:cNvPr>
          <p:cNvSpPr txBox="1"/>
          <p:nvPr/>
        </p:nvSpPr>
        <p:spPr>
          <a:xfrm>
            <a:off x="180753" y="1915264"/>
            <a:ext cx="896413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6600" dirty="0">
                <a:highlight>
                  <a:srgbClr val="00FF00"/>
                </a:highlight>
              </a:rPr>
              <a:t>GO TO: </a:t>
            </a:r>
            <a:r>
              <a:rPr lang="en-GB" sz="6600" dirty="0" err="1">
                <a:highlight>
                  <a:srgbClr val="00FF00"/>
                </a:highlight>
              </a:rPr>
              <a:t>Slido.com</a:t>
            </a:r>
            <a:endParaRPr lang="en-GB" sz="6600" dirty="0">
              <a:highlight>
                <a:srgbClr val="00FF00"/>
              </a:highlight>
            </a:endParaRPr>
          </a:p>
          <a:p>
            <a:r>
              <a:rPr lang="en-GB" sz="6600" dirty="0">
                <a:highlight>
                  <a:srgbClr val="00FF00"/>
                </a:highlight>
              </a:rPr>
              <a:t># 4109091</a:t>
            </a:r>
            <a:endParaRPr lang="en-DE" sz="66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1912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33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34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35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36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Why</a:t>
            </a:r>
            <a:r>
              <a:rPr lang="de-DE" sz="2800" b="1" dirty="0">
                <a:latin typeface="+mj-lt"/>
              </a:rPr>
              <a:t> do </a:t>
            </a:r>
            <a:r>
              <a:rPr lang="de-DE" sz="2800" b="1" dirty="0" err="1">
                <a:latin typeface="+mj-lt"/>
              </a:rPr>
              <a:t>we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need</a:t>
            </a:r>
            <a:r>
              <a:rPr lang="de-DE" sz="2800" b="1" dirty="0">
                <a:latin typeface="+mj-lt"/>
              </a:rPr>
              <a:t> XAI?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474664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076127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80043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53438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5" y="3849905"/>
            <a:ext cx="1583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Think </a:t>
            </a:r>
            <a:r>
              <a:rPr lang="de-DE" sz="1400" b="1" dirty="0" err="1"/>
              <a:t>about</a:t>
            </a:r>
            <a:r>
              <a:rPr lang="de-DE" sz="1400" b="1" dirty="0"/>
              <a:t> </a:t>
            </a:r>
            <a:r>
              <a:rPr lang="de-DE" sz="1400" b="1" dirty="0" err="1"/>
              <a:t>designing</a:t>
            </a:r>
            <a:r>
              <a:rPr lang="de-DE" sz="1400" b="1" dirty="0"/>
              <a:t> a </a:t>
            </a:r>
            <a:r>
              <a:rPr lang="de-DE" sz="1400" b="1" dirty="0" err="1"/>
              <a:t>car</a:t>
            </a:r>
            <a:r>
              <a:rPr lang="de-DE" sz="1400" b="1" dirty="0"/>
              <a:t>, </a:t>
            </a:r>
            <a:r>
              <a:rPr lang="de-DE" sz="1400" b="1" dirty="0" err="1"/>
              <a:t>you</a:t>
            </a:r>
            <a:r>
              <a:rPr lang="de-DE" sz="1400" b="1" dirty="0"/>
              <a:t> </a:t>
            </a:r>
            <a:r>
              <a:rPr lang="de-DE" sz="1400" b="1" dirty="0" err="1"/>
              <a:t>have</a:t>
            </a:r>
            <a:r>
              <a:rPr lang="de-DE" sz="1400" b="1" dirty="0"/>
              <a:t> a </a:t>
            </a:r>
            <a:r>
              <a:rPr lang="de-DE" sz="1400" b="1" dirty="0" err="1"/>
              <a:t>closed</a:t>
            </a:r>
            <a:r>
              <a:rPr lang="de-DE" sz="1400" b="1" dirty="0"/>
              <a:t> form </a:t>
            </a:r>
            <a:r>
              <a:rPr lang="de-DE" sz="1400" b="1" dirty="0" err="1"/>
              <a:t>solution</a:t>
            </a:r>
            <a:r>
              <a:rPr lang="de-DE" sz="1400" b="1" dirty="0"/>
              <a:t> </a:t>
            </a:r>
            <a:r>
              <a:rPr lang="de-DE" sz="1400" b="1" dirty="0" err="1"/>
              <a:t>that</a:t>
            </a:r>
            <a:r>
              <a:rPr lang="de-DE" sz="1400" b="1" dirty="0"/>
              <a:t> </a:t>
            </a:r>
            <a:r>
              <a:rPr lang="de-DE" sz="1400" b="1" dirty="0" err="1"/>
              <a:t>provides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optimal </a:t>
            </a:r>
            <a:r>
              <a:rPr lang="de-DE" sz="1400" b="1" dirty="0" err="1"/>
              <a:t>model</a:t>
            </a:r>
            <a:r>
              <a:rPr lang="de-DE" sz="1400" b="1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305692"/>
            <a:ext cx="1583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Deals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after </a:t>
            </a:r>
            <a:r>
              <a:rPr lang="de-DE" sz="1400" b="1" dirty="0" err="1"/>
              <a:t>training</a:t>
            </a:r>
            <a:r>
              <a:rPr lang="de-DE" sz="1400" b="1" dirty="0"/>
              <a:t> and </a:t>
            </a:r>
            <a:r>
              <a:rPr lang="de-DE" sz="1400" b="1" dirty="0" err="1"/>
              <a:t>takes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</a:t>
            </a:r>
            <a:r>
              <a:rPr lang="de-DE" sz="1400" b="1" dirty="0" err="1"/>
              <a:t>blackbox</a:t>
            </a:r>
            <a:r>
              <a:rPr lang="de-DE" sz="1400" b="1" dirty="0"/>
              <a:t>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15" name="Textfeld 6">
            <a:extLst>
              <a:ext uri="{FF2B5EF4-FFF2-40B4-BE49-F238E27FC236}">
                <a16:creationId xmlns:a16="http://schemas.microsoft.com/office/drawing/2014/main" id="{428A788B-0529-3C35-85C9-988B5962C527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2460</Words>
  <Application>Microsoft Macintosh PowerPoint</Application>
  <PresentationFormat>Widescreen</PresentationFormat>
  <Paragraphs>442</Paragraphs>
  <Slides>37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 Presentation</vt:lpstr>
      <vt:lpstr>PowerPoint Presentation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1. General Idea of different approaches</vt:lpstr>
      <vt:lpstr>PowerPoint Presentation</vt:lpstr>
      <vt:lpstr>Datasets</vt:lpstr>
      <vt:lpstr>Models</vt:lpstr>
      <vt:lpstr>2.1 Permutation Importance</vt:lpstr>
      <vt:lpstr>2.1 Permutation Importance</vt:lpstr>
      <vt:lpstr>2.2 Activation Maps</vt:lpstr>
      <vt:lpstr>2.2 Class Activation Map (CAM)</vt:lpstr>
      <vt:lpstr>2.5 LIME Local Interpretable Model-Agnostic Explanations </vt:lpstr>
      <vt:lpstr>2.5 LIME Local Interpretable Model-Agnostic Explanations </vt:lpstr>
      <vt:lpstr>2.5 LIME</vt:lpstr>
      <vt:lpstr>2.5 LIME</vt:lpstr>
      <vt:lpstr>2.5 LIME Local Interpretable Model-Agnostic Explanations </vt:lpstr>
      <vt:lpstr>2.5 LIME with Images</vt:lpstr>
      <vt:lpstr>2.6 SHAP</vt:lpstr>
      <vt:lpstr>2.6.1 How Shapely values are  calculated? </vt:lpstr>
      <vt:lpstr>2.7 Global Surrogate</vt:lpstr>
      <vt:lpstr>2.8 Information Bottleneck Theory</vt:lpstr>
      <vt:lpstr>2.8 Information Bottleneck Theory</vt:lpstr>
      <vt:lpstr>2.8 Information Bottleneck Theory</vt:lpstr>
      <vt:lpstr>2.8 Information Bottleneck Theory</vt:lpstr>
      <vt:lpstr>PowerPoint Presentation</vt:lpstr>
      <vt:lpstr>PowerPoint Presentation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Mahmoud Draz</cp:lastModifiedBy>
  <cp:revision>73</cp:revision>
  <dcterms:created xsi:type="dcterms:W3CDTF">2022-05-27T07:19:57Z</dcterms:created>
  <dcterms:modified xsi:type="dcterms:W3CDTF">2022-06-24T10:28:53Z</dcterms:modified>
</cp:coreProperties>
</file>